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03" r:id="rId3"/>
    <p:sldId id="261" r:id="rId4"/>
    <p:sldId id="291" r:id="rId5"/>
    <p:sldId id="293" r:id="rId6"/>
    <p:sldId id="294" r:id="rId7"/>
    <p:sldId id="305" r:id="rId8"/>
    <p:sldId id="308" r:id="rId9"/>
    <p:sldId id="309" r:id="rId10"/>
    <p:sldId id="312" r:id="rId11"/>
    <p:sldId id="313" r:id="rId12"/>
    <p:sldId id="310" r:id="rId13"/>
    <p:sldId id="311" r:id="rId14"/>
    <p:sldId id="295" r:id="rId15"/>
    <p:sldId id="288" r:id="rId16"/>
    <p:sldId id="297" r:id="rId17"/>
    <p:sldId id="298" r:id="rId18"/>
    <p:sldId id="299" r:id="rId19"/>
    <p:sldId id="300" r:id="rId20"/>
    <p:sldId id="301" r:id="rId21"/>
    <p:sldId id="302" r:id="rId22"/>
  </p:sldIdLst>
  <p:sldSz cx="10693400" cy="7561263"/>
  <p:notesSz cx="6669088" cy="9872663"/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1">
          <p15:clr>
            <a:srgbClr val="A4A3A4"/>
          </p15:clr>
        </p15:guide>
        <p15:guide id="2" orient="horz" pos="521">
          <p15:clr>
            <a:srgbClr val="A4A3A4"/>
          </p15:clr>
        </p15:guide>
        <p15:guide id="3" orient="horz" pos="975">
          <p15:clr>
            <a:srgbClr val="A4A3A4"/>
          </p15:clr>
        </p15:guide>
        <p15:guide id="4" orient="horz" pos="1474">
          <p15:clr>
            <a:srgbClr val="A4A3A4"/>
          </p15:clr>
        </p15:guide>
        <p15:guide id="5" pos="2869">
          <p15:clr>
            <a:srgbClr val="A4A3A4"/>
          </p15:clr>
        </p15:guide>
        <p15:guide id="6" pos="465">
          <p15:clr>
            <a:srgbClr val="A4A3A4"/>
          </p15:clr>
        </p15:guide>
        <p15:guide id="7" pos="6271">
          <p15:clr>
            <a:srgbClr val="A4A3A4"/>
          </p15:clr>
        </p15:guide>
        <p15:guide id="8" pos="26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gler" initials="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0"/>
    <a:srgbClr val="9BB7C5"/>
    <a:srgbClr val="E8E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8" autoAdjust="0"/>
    <p:restoredTop sz="93284" autoAdjust="0"/>
  </p:normalViewPr>
  <p:slideViewPr>
    <p:cSldViewPr showGuides="1">
      <p:cViewPr varScale="1">
        <p:scale>
          <a:sx n="61" d="100"/>
          <a:sy n="61" d="100"/>
        </p:scale>
        <p:origin x="1086" y="48"/>
      </p:cViewPr>
      <p:guideLst>
        <p:guide orient="horz" pos="4241"/>
        <p:guide orient="horz" pos="521"/>
        <p:guide orient="horz" pos="975"/>
        <p:guide orient="horz" pos="1474"/>
        <p:guide pos="2869"/>
        <p:guide pos="465"/>
        <p:guide pos="6271"/>
        <p:guide pos="26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581" cy="493403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364" y="1"/>
            <a:ext cx="2890653" cy="493403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3465EDA7-F441-427C-B7EC-27CA490F49AE}" type="datetimeFigureOut">
              <a:rPr lang="de-AT" smtClean="0"/>
              <a:t>18.11.2021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6957"/>
            <a:ext cx="2889581" cy="493403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364" y="9376957"/>
            <a:ext cx="2890653" cy="493403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E4631DE6-67DD-4FF2-8E18-1A0AC2FE04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9656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3634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3634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DC68D0F6-BB3D-4690-A1D0-26DA395EBE21}" type="datetimeFigureOut">
              <a:rPr lang="de-AT" smtClean="0"/>
              <a:t>18.11.2021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741363"/>
            <a:ext cx="52339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8" tIns="45359" rIns="90718" bIns="4535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598" y="4690309"/>
            <a:ext cx="5335893" cy="4442698"/>
          </a:xfrm>
          <a:prstGeom prst="rect">
            <a:avLst/>
          </a:prstGeom>
        </p:spPr>
        <p:txBody>
          <a:bodyPr vert="horz" lIns="90718" tIns="45359" rIns="90718" bIns="4535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443"/>
            <a:ext cx="2890665" cy="493634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866" y="9377443"/>
            <a:ext cx="2890665" cy="493634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21293FF3-77F4-4618-9A21-7CD0494D8B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641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5029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5212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8504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8215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081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43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4852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15879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3051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7597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597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22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1812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289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357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377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2998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325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93FF3-77F4-4618-9A21-7CD0494D8BB6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242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502" b="8899"/>
          <a:stretch/>
        </p:blipFill>
        <p:spPr bwMode="auto">
          <a:xfrm>
            <a:off x="0" y="2373779"/>
            <a:ext cx="10693400" cy="518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6667" y="2052439"/>
            <a:ext cx="9339920" cy="2018582"/>
          </a:xfrm>
        </p:spPr>
        <p:txBody>
          <a:bodyPr>
            <a:noAutofit/>
          </a:bodyPr>
          <a:lstStyle>
            <a:lvl1pPr algn="r">
              <a:lnSpc>
                <a:spcPct val="150000"/>
              </a:lnSpc>
              <a:defRPr sz="5000" b="1"/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252239"/>
            <a:ext cx="2642616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4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693400" cy="6175196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606667" y="6588943"/>
            <a:ext cx="9339920" cy="576064"/>
          </a:xfrm>
        </p:spPr>
        <p:txBody>
          <a:bodyPr>
            <a:noAutofit/>
          </a:bodyPr>
          <a:lstStyle>
            <a:lvl1pPr algn="l">
              <a:defRPr sz="3100" b="1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640303" y="7021198"/>
            <a:ext cx="9306284" cy="4710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Überschrift 2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 hasCustomPrompt="1"/>
          </p:nvPr>
        </p:nvSpPr>
        <p:spPr>
          <a:xfrm>
            <a:off x="640303" y="6416627"/>
            <a:ext cx="9306284" cy="3624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00976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+ Bild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9550"/>
            <a:ext cx="10693400" cy="7570813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Abgerundetes Rechteck 4"/>
          <p:cNvSpPr/>
          <p:nvPr userDrawn="1"/>
        </p:nvSpPr>
        <p:spPr>
          <a:xfrm>
            <a:off x="1890316" y="6200025"/>
            <a:ext cx="8954870" cy="576064"/>
          </a:xfrm>
          <a:prstGeom prst="roundRect">
            <a:avLst>
              <a:gd name="adj" fmla="val 193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4332" y="6228532"/>
            <a:ext cx="8496944" cy="504056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82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8189" y="1751747"/>
            <a:ext cx="4464496" cy="70536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8189" y="2457115"/>
            <a:ext cx="4464496" cy="435647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90717" y="1751747"/>
            <a:ext cx="4464496" cy="70536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90717" y="2457115"/>
            <a:ext cx="4464496" cy="435647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06" y="324247"/>
            <a:ext cx="2642616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7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252239"/>
            <a:ext cx="2642616" cy="719328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738188" y="1116335"/>
            <a:ext cx="9217025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882204" y="2731221"/>
            <a:ext cx="9064418" cy="400136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10171236" y="7165007"/>
            <a:ext cx="527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91157CA-6A89-49AC-A973-F4B95A87C7B0}" type="slidenum">
              <a:rPr lang="de-DE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‹Nr.›</a:t>
            </a:fld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5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188" y="1154398"/>
            <a:ext cx="9217025" cy="538001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38187" y="2772519"/>
            <a:ext cx="9217025" cy="3960069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242052"/>
            <a:ext cx="2642616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8188" y="1946486"/>
            <a:ext cx="3524995" cy="325309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35842" y="2040018"/>
            <a:ext cx="5510746" cy="469257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7401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3" r:id="rId4"/>
    <p:sldLayoutId id="2147483658" r:id="rId5"/>
    <p:sldLayoutId id="2147483661" r:id="rId6"/>
  </p:sldLayoutIdLst>
  <p:hf sldNum="0" hdr="0" ftr="0" dt="0"/>
  <p:txStyles>
    <p:titleStyle>
      <a:lvl1pPr algn="r" defTabSz="995690" rtl="0" eaLnBrk="1" latinLnBrk="0" hangingPunct="1">
        <a:lnSpc>
          <a:spcPts val="3400"/>
        </a:lnSpc>
        <a:spcBef>
          <a:spcPct val="0"/>
        </a:spcBef>
        <a:buNone/>
        <a:defRPr sz="3100" kern="1200">
          <a:solidFill>
            <a:schemeClr val="tx1">
              <a:lumMod val="50000"/>
              <a:lumOff val="50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7800" indent="-177800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19138" indent="-177800" algn="l" defTabSz="995690" rtl="0" eaLnBrk="1" latinLnBrk="0" hangingPunct="1">
        <a:spcBef>
          <a:spcPct val="20000"/>
        </a:spcBef>
        <a:buFont typeface="Calibri" pitchFamily="34" charset="0"/>
        <a:buChar char="»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0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0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rivatrecht.univie.ac.at/privat-undwirtschaftsrecht/" TargetMode="Externa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wmf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ontrolling.univie.ac.at/master/" TargetMode="Externa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502" b="8899"/>
          <a:stretch/>
        </p:blipFill>
        <p:spPr bwMode="auto">
          <a:xfrm>
            <a:off x="-27001" y="2386915"/>
            <a:ext cx="10693400" cy="518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954212" y="1980431"/>
            <a:ext cx="9339920" cy="2486958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7953375" algn="r"/>
              </a:tabLst>
            </a:pP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im </a:t>
            </a:r>
          </a:p>
          <a:p>
            <a:pPr algn="ctr">
              <a:lnSpc>
                <a:spcPct val="100000"/>
              </a:lnSpc>
              <a:tabLst>
                <a:tab pos="7953375" algn="r"/>
              </a:tabLst>
            </a:pP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Masterstudium</a:t>
            </a:r>
            <a:endParaRPr lang="de-DE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1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827088"/>
            <a:ext cx="10330638" cy="662595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de-AT" altLang="de-DE" sz="2400" b="1" dirty="0"/>
          </a:p>
          <a:p>
            <a:pPr>
              <a:spcBef>
                <a:spcPts val="1200"/>
              </a:spcBef>
            </a:pPr>
            <a:r>
              <a:rPr lang="de-AT" altLang="de-DE" sz="2400" b="1" dirty="0"/>
              <a:t>Beispiel zur kurzfristigen (zentralen) Produktionsprogrammplanung</a:t>
            </a:r>
          </a:p>
          <a:p>
            <a:pPr>
              <a:spcBef>
                <a:spcPts val="1200"/>
              </a:spcBef>
            </a:pPr>
            <a:endParaRPr lang="de-AT" altLang="de-DE" sz="2400" b="1" dirty="0"/>
          </a:p>
          <a:p>
            <a:pPr lvl="1">
              <a:spcBef>
                <a:spcPts val="1200"/>
              </a:spcBef>
            </a:pPr>
            <a:r>
              <a:rPr lang="en-US" sz="2200" dirty="0" err="1"/>
              <a:t>Kurzfristig</a:t>
            </a:r>
            <a:r>
              <a:rPr lang="en-US" sz="2200" dirty="0"/>
              <a:t>: </a:t>
            </a:r>
            <a:r>
              <a:rPr lang="en-US" sz="2200" dirty="0" err="1"/>
              <a:t>Strategische</a:t>
            </a:r>
            <a:r>
              <a:rPr lang="en-US" sz="2200" dirty="0"/>
              <a:t> </a:t>
            </a:r>
            <a:r>
              <a:rPr lang="en-US" sz="2200" dirty="0" err="1"/>
              <a:t>Entscheidungen</a:t>
            </a:r>
            <a:r>
              <a:rPr lang="en-US" sz="2200" dirty="0"/>
              <a:t> </a:t>
            </a:r>
            <a:r>
              <a:rPr lang="en-US" sz="2200" dirty="0" err="1"/>
              <a:t>werden</a:t>
            </a:r>
            <a:r>
              <a:rPr lang="en-US" sz="2200" dirty="0"/>
              <a:t> </a:t>
            </a:r>
            <a:r>
              <a:rPr lang="en-US" sz="2200" dirty="0" err="1"/>
              <a:t>ausgeblendet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en-US" sz="2200" dirty="0" err="1"/>
              <a:t>Maximierung</a:t>
            </a:r>
            <a:r>
              <a:rPr lang="en-US" sz="2200" dirty="0"/>
              <a:t> </a:t>
            </a:r>
            <a:r>
              <a:rPr lang="en-US" sz="2200" dirty="0" err="1"/>
              <a:t>bzw</a:t>
            </a:r>
            <a:r>
              <a:rPr lang="en-US" sz="2200" dirty="0"/>
              <a:t>. </a:t>
            </a:r>
            <a:r>
              <a:rPr lang="en-US" sz="2200" dirty="0" err="1"/>
              <a:t>Optimierung</a:t>
            </a:r>
            <a:r>
              <a:rPr lang="en-US" sz="2200" dirty="0"/>
              <a:t> des (</a:t>
            </a:r>
            <a:r>
              <a:rPr lang="en-US" sz="2200" dirty="0" err="1"/>
              <a:t>kurzfristigen</a:t>
            </a:r>
            <a:r>
              <a:rPr lang="en-US" sz="2200" dirty="0"/>
              <a:t>) </a:t>
            </a:r>
            <a:r>
              <a:rPr lang="en-US" sz="2200" dirty="0" err="1"/>
              <a:t>Erfolgs</a:t>
            </a:r>
            <a:endParaRPr lang="en-US" sz="2200" dirty="0"/>
          </a:p>
          <a:p>
            <a:pPr lvl="1"/>
            <a:r>
              <a:rPr lang="en-US" sz="2200" dirty="0" err="1"/>
              <a:t>Gegebene</a:t>
            </a:r>
            <a:r>
              <a:rPr lang="en-US" sz="2200" dirty="0"/>
              <a:t> </a:t>
            </a:r>
            <a:r>
              <a:rPr lang="en-US" sz="2200" dirty="0" err="1"/>
              <a:t>Bedingungen</a:t>
            </a:r>
            <a:r>
              <a:rPr lang="en-US" sz="2200" dirty="0"/>
              <a:t> an </a:t>
            </a:r>
            <a:r>
              <a:rPr lang="en-US" sz="2200" dirty="0" err="1"/>
              <a:t>Produktionsprozess</a:t>
            </a:r>
            <a:r>
              <a:rPr lang="en-US" sz="2200" dirty="0"/>
              <a:t>, </a:t>
            </a:r>
            <a:r>
              <a:rPr lang="en-US" sz="2200" dirty="0" err="1"/>
              <a:t>Inputfaktoren</a:t>
            </a:r>
            <a:r>
              <a:rPr lang="en-US" sz="2200" dirty="0"/>
              <a:t>, </a:t>
            </a:r>
            <a:r>
              <a:rPr lang="en-US" sz="2200" dirty="0" err="1"/>
              <a:t>Absatz</a:t>
            </a:r>
            <a:r>
              <a:rPr lang="en-US" sz="2200" dirty="0"/>
              <a:t>, …</a:t>
            </a:r>
          </a:p>
          <a:p>
            <a:pPr lvl="1"/>
            <a:endParaRPr lang="en-US" sz="200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000" b="1" dirty="0"/>
              <a:t>Mathematisches Optimierungsproblem unter Nebenbedingungen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2000" b="1" dirty="0"/>
              <a:t>Hier: Lösen mit Lagrange-Funktion und Excel-Solver</a:t>
            </a:r>
          </a:p>
          <a:p>
            <a:pPr marL="541338" lvl="1" indent="0">
              <a:buNone/>
            </a:pPr>
            <a:endParaRPr lang="de-DE" sz="2000" b="1" dirty="0"/>
          </a:p>
          <a:p>
            <a:pPr marL="541338" lvl="1" indent="0">
              <a:buNone/>
            </a:pPr>
            <a:endParaRPr lang="de-DE" sz="2000" b="1" dirty="0"/>
          </a:p>
          <a:p>
            <a:pPr marL="541338" lvl="1" indent="0">
              <a:spcBef>
                <a:spcPts val="1200"/>
              </a:spcBef>
              <a:buNone/>
            </a:pPr>
            <a:endParaRPr lang="en-US" sz="2200" dirty="0"/>
          </a:p>
          <a:p>
            <a:pPr marL="541338" lvl="1" indent="0">
              <a:spcBef>
                <a:spcPts val="1200"/>
              </a:spcBef>
              <a:buNone/>
            </a:pPr>
            <a:r>
              <a:rPr lang="en-US" sz="2200" dirty="0"/>
              <a:t> </a:t>
            </a:r>
          </a:p>
          <a:p>
            <a:pPr lvl="1">
              <a:spcBef>
                <a:spcPts val="1200"/>
              </a:spcBef>
            </a:pPr>
            <a:endParaRPr lang="en-US" sz="2200" dirty="0"/>
          </a:p>
          <a:p>
            <a:pPr lvl="1">
              <a:spcBef>
                <a:spcPts val="1200"/>
              </a:spcBef>
            </a:pPr>
            <a:endParaRPr lang="en-US" sz="2200" dirty="0"/>
          </a:p>
          <a:p>
            <a:pPr lvl="1">
              <a:spcBef>
                <a:spcPts val="1200"/>
              </a:spcBef>
            </a:pPr>
            <a:endParaRPr lang="en-US" sz="2200" dirty="0"/>
          </a:p>
          <a:p>
            <a:pPr lvl="1">
              <a:spcBef>
                <a:spcPts val="1200"/>
              </a:spcBef>
            </a:pPr>
            <a:endParaRPr lang="en-US" sz="2200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Instrumente des Controlling</a:t>
            </a:r>
          </a:p>
        </p:txBody>
      </p:sp>
    </p:spTree>
    <p:extLst>
      <p:ext uri="{BB962C8B-B14F-4D97-AF65-F5344CB8AC3E}">
        <p14:creationId xmlns:p14="http://schemas.microsoft.com/office/powerpoint/2010/main" val="286992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77086" y="827088"/>
                <a:ext cx="10330638" cy="6625951"/>
              </a:xfrm>
            </p:spPr>
            <p:txBody>
              <a:bodyPr>
                <a:noAutofit/>
              </a:bodyPr>
              <a:lstStyle/>
              <a:p>
                <a:r>
                  <a:rPr lang="de-AT" altLang="de-DE" sz="2400" b="1" dirty="0"/>
                  <a:t>Beispiel zur kurzfristigen (zentralen) Produktionsprogrammplanung</a:t>
                </a:r>
              </a:p>
              <a:p>
                <a:pPr marL="0" indent="0">
                  <a:buNone/>
                </a:pPr>
                <a:endParaRPr lang="de-AT" altLang="de-DE" sz="2400" b="1" dirty="0"/>
              </a:p>
              <a:p>
                <a:pPr marL="0" indent="0">
                  <a:buNone/>
                </a:pPr>
                <a:endParaRPr lang="de-AT" altLang="de-DE" sz="2400" b="1" dirty="0"/>
              </a:p>
              <a:p>
                <a:pPr marL="0" indent="0">
                  <a:buNone/>
                </a:pPr>
                <a:endParaRPr lang="de-AT" altLang="de-DE" sz="2400" b="1" dirty="0"/>
              </a:p>
              <a:p>
                <a:pPr lvl="8"/>
                <a:endParaRPr lang="de-DE" sz="1300" b="1" dirty="0"/>
              </a:p>
              <a:p>
                <a:pPr marL="541338" lvl="1" indent="0">
                  <a:spcBef>
                    <a:spcPts val="1200"/>
                  </a:spcBef>
                  <a:buNone/>
                </a:pPr>
                <a:endParaRPr lang="en-US" sz="2200" dirty="0"/>
              </a:p>
              <a:p>
                <a:pPr marL="541338" lvl="1" indent="0">
                  <a:spcBef>
                    <a:spcPts val="1200"/>
                  </a:spcBef>
                  <a:buNone/>
                </a:pPr>
                <a:r>
                  <a:rPr lang="en-US" sz="2200" dirty="0"/>
                  <a:t> </a:t>
                </a:r>
              </a:p>
              <a:p>
                <a:pPr marL="995690" lvl="2" indent="0">
                  <a:buNone/>
                </a:pPr>
                <a:r>
                  <a:rPr lang="de-DE" sz="2000" b="1" dirty="0">
                    <a:ea typeface="Cambria Math" panose="02040503050406030204" pitchFamily="18" charset="0"/>
                  </a:rPr>
                  <a:t>	</a:t>
                </a:r>
              </a:p>
              <a:p>
                <a:pPr marL="541338" lvl="1" indent="0">
                  <a:buNone/>
                </a:pPr>
                <a:endParaRPr lang="de-DE" sz="2000" b="1" dirty="0">
                  <a:ea typeface="Cambria Math" panose="02040503050406030204" pitchFamily="18" charset="0"/>
                </a:endParaRPr>
              </a:p>
              <a:p>
                <a:pPr marL="541338" lvl="1" indent="0">
                  <a:buNone/>
                </a:pPr>
                <a:r>
                  <a:rPr lang="de-DE" sz="2000" b="1" dirty="0">
                    <a:ea typeface="Cambria Math" panose="02040503050406030204" pitchFamily="18" charset="0"/>
                  </a:rPr>
                  <a:t>	</a:t>
                </a:r>
              </a:p>
              <a:p>
                <a:pPr marL="541338" lvl="1" indent="0">
                  <a:buNone/>
                </a:pPr>
                <a:r>
                  <a:rPr lang="de-DE" sz="2000" b="1" dirty="0">
                    <a:sym typeface="Wingdings" panose="05000000000000000000" pitchFamily="2" charset="2"/>
                  </a:rPr>
                  <a:t></a:t>
                </a:r>
                <a:r>
                  <a:rPr lang="de-DE" sz="2000" b="1" i="1" dirty="0" err="1">
                    <a:sym typeface="Wingdings" panose="05000000000000000000" pitchFamily="2" charset="2"/>
                  </a:rPr>
                  <a:t>max</a:t>
                </a:r>
                <a:r>
                  <a:rPr lang="de-DE" sz="2000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de-DE" sz="20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de-DE" sz="20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e-DE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de-DE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sz="2000" b="1" dirty="0"/>
                          <m:t>+8</m:t>
                        </m:r>
                        <m:sSub>
                          <m:sSubPr>
                            <m:ctrlPr>
                              <a:rPr lang="de-DE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𝟏𝟎𝟎𝟎</m:t>
                        </m:r>
                      </m:e>
                    </m:d>
                    <m:r>
                      <a:rPr lang="de-DE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  <m:sSub>
                          <m:sSubPr>
                            <m:ctrlPr>
                              <a:rPr lang="de-DE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de-DE" sz="2000" b="1" dirty="0"/>
                          <m:t>+4</m:t>
                        </m:r>
                        <m:sSub>
                          <m:sSubPr>
                            <m:ctrlPr>
                              <a:rPr lang="de-DE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e-DE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𝟏𝟔𝟐𝟎</m:t>
                        </m:r>
                      </m:e>
                    </m:d>
                  </m:oMath>
                </a14:m>
                <a:endParaRPr lang="de-DE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41338" lvl="1" indent="0">
                  <a:buNone/>
                </a:pPr>
                <a:r>
                  <a:rPr lang="de-DE" sz="2000" b="1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de-D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de-D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r>
                  <a:rPr lang="de-DE" sz="2000" b="1" dirty="0">
                    <a:ea typeface="Cambria Math" panose="02040503050406030204" pitchFamily="18" charset="0"/>
                  </a:rPr>
                  <a:t>)</a:t>
                </a:r>
                <a:r>
                  <a:rPr lang="de-DE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de-DE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e-DE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</m:t>
                    </m:r>
                  </m:oMath>
                </a14:m>
                <a:r>
                  <a:rPr lang="de-DE" sz="2000" b="1" dirty="0">
                    <a:ea typeface="Cambria Math" panose="02040503050406030204" pitchFamily="18" charset="0"/>
                  </a:rPr>
                  <a:t>)</a:t>
                </a:r>
              </a:p>
              <a:p>
                <a:pPr marL="541338" lvl="1" indent="0">
                  <a:buNone/>
                </a:pPr>
                <a:r>
                  <a:rPr lang="de-DE" sz="2000" b="1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b>
                        <m:r>
                          <a:rPr lang="de-D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b>
                      <m:sup>
                        <m:r>
                          <a:rPr lang="de-D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bSup>
                    <m:r>
                      <a:rPr lang="de-D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D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𝟏𝟒𝟎</m:t>
                    </m:r>
                    <m:r>
                      <a:rPr lang="de-DE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Sup>
                      <m:sSubSupPr>
                        <m:ctrlP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b>
                        <m:r>
                          <a:rPr lang="de-DE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b>
                      <m:sup>
                        <m:r>
                          <a:rPr lang="de-DE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bSup>
                    <m:r>
                      <a:rPr lang="de-DE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de-A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𝟗𝟎</m:t>
                    </m:r>
                  </m:oMath>
                </a14:m>
                <a:endParaRPr lang="de-DE" sz="2000" b="1" dirty="0">
                  <a:ea typeface="Cambria Math" panose="02040503050406030204" pitchFamily="18" charset="0"/>
                </a:endParaRPr>
              </a:p>
              <a:p>
                <a:pPr marL="541338" lvl="1" indent="0">
                  <a:buNone/>
                </a:pPr>
                <a:endParaRPr lang="de-DE" sz="2000" b="1" dirty="0">
                  <a:ea typeface="Cambria Math" panose="02040503050406030204" pitchFamily="18" charset="0"/>
                </a:endParaRPr>
              </a:p>
              <a:p>
                <a:pPr marL="541338" lvl="1" indent="0">
                  <a:buNone/>
                </a:pPr>
                <a:endParaRPr lang="de-DE" sz="2000" b="1" dirty="0"/>
              </a:p>
              <a:p>
                <a:pPr marL="541338" lvl="1" indent="0">
                  <a:spcBef>
                    <a:spcPts val="1200"/>
                  </a:spcBef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77086" y="827088"/>
                <a:ext cx="10330638" cy="6625951"/>
              </a:xfrm>
              <a:blipFill>
                <a:blip r:embed="rId6"/>
                <a:stretch>
                  <a:fillRect l="-708" t="-73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Instrumente des Controlling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810196" y="1476375"/>
          <a:ext cx="3744414" cy="30997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818"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Produkt</a:t>
                      </a:r>
                      <a:endParaRPr lang="de-DE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</a:t>
                      </a:r>
                      <a:endParaRPr lang="de-DE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2</a:t>
                      </a:r>
                      <a:endParaRPr lang="de-DE" sz="2000" b="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Preis </a:t>
                      </a:r>
                      <a:r>
                        <a:rPr lang="de-DE" sz="20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de-DE" sz="2000" b="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de-DE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480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variable Kosten </a:t>
                      </a:r>
                      <a:r>
                        <a:rPr lang="de-DE" sz="20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de-DE" sz="2000" b="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de-DE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400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Deckungsbeitrag </a:t>
                      </a:r>
                      <a:r>
                        <a:rPr lang="de-DE" sz="20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de-DE" sz="2000" b="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de-DE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80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8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Obergrenze</a:t>
                      </a:r>
                      <a:r>
                        <a:rPr lang="de-DE" sz="2000" b="0" dirty="0"/>
                        <a:t> </a:t>
                      </a:r>
                      <a:r>
                        <a:rPr lang="de-DE" sz="2000" b="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de-DE" sz="2000" b="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de-DE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200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8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Verbrauch </a:t>
                      </a:r>
                      <a:r>
                        <a:rPr lang="de-DE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de-DE" sz="2000" b="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1j</a:t>
                      </a:r>
                      <a:endParaRPr lang="de-DE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8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81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Verbrauch </a:t>
                      </a:r>
                      <a:r>
                        <a:rPr lang="de-DE" sz="2000" b="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de-DE" sz="2000" b="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2j</a:t>
                      </a:r>
                      <a:endParaRPr lang="de-DE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000" b="0" dirty="0"/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4780081" y="1474645"/>
          <a:ext cx="2798867" cy="8658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192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778"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Input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i=1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95690" rtl="0" eaLnBrk="1" latinLnBrk="0" hangingPunct="1"/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i=2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Kapazität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1000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1620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906540" y="2536789"/>
                <a:ext cx="511256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/>
                <a:r>
                  <a:rPr lang="de-DE" b="1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de-DE" b="1" dirty="0"/>
              </a:p>
              <a:p>
                <a:pPr marL="541338" lvl="1" indent="0">
                  <a:buNone/>
                </a:pPr>
                <a:r>
                  <a:rPr lang="de-DE" b="1" dirty="0"/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de-DE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de-DE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de-DE" b="1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b="1" i="1">
                        <a:latin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b="1" dirty="0"/>
                  <a:t>+8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</m:t>
                    </m:r>
                  </m:oMath>
                </a14:m>
                <a:endParaRPr lang="de-DE" b="1" dirty="0">
                  <a:ea typeface="Cambria Math" panose="02040503050406030204" pitchFamily="18" charset="0"/>
                </a:endParaRPr>
              </a:p>
              <a:p>
                <a:pPr marL="541338" lvl="1" indent="0">
                  <a:buNone/>
                </a:pPr>
                <a:r>
                  <a:rPr lang="de-DE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b="1" dirty="0"/>
                  <a:t>+4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𝟏𝟔𝟐𝟎</m:t>
                    </m:r>
                  </m:oMath>
                </a14:m>
                <a:endParaRPr lang="de-DE" b="1" dirty="0">
                  <a:ea typeface="Cambria Math" panose="02040503050406030204" pitchFamily="18" charset="0"/>
                </a:endParaRPr>
              </a:p>
              <a:p>
                <a:pPr marL="541338" lvl="1" indent="0">
                  <a:buNone/>
                </a:pPr>
                <a:r>
                  <a:rPr lang="de-DE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r>
                  <a:rPr lang="de-DE" b="1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</m:oMath>
                </a14:m>
                <a:endParaRPr lang="de-DE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41338" lvl="1" indent="0">
                  <a:buNone/>
                </a:pPr>
                <a:r>
                  <a:rPr lang="de-DE" b="1" dirty="0">
                    <a:ea typeface="Cambria Math" panose="02040503050406030204" pitchFamily="18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𝟐𝟎𝟎</m:t>
                    </m:r>
                  </m:oMath>
                </a14:m>
                <a:r>
                  <a:rPr lang="de-DE" b="1" dirty="0">
                    <a:ea typeface="Cambria Math" panose="02040503050406030204" pitchFamily="18" charset="0"/>
                  </a:rPr>
                  <a:t>	</a:t>
                </a:r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540" y="2536789"/>
                <a:ext cx="5112568" cy="1631216"/>
              </a:xfrm>
              <a:prstGeom prst="rect">
                <a:avLst/>
              </a:prstGeom>
              <a:blipFill rotWithShape="0">
                <a:blip r:embed="rId8"/>
                <a:stretch>
                  <a:fillRect t="-22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96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77086" y="827088"/>
                <a:ext cx="10330638" cy="662595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ts val="1200"/>
                  </a:spcBef>
                  <a:buNone/>
                </a:pPr>
                <a:endParaRPr lang="de-AT" altLang="de-DE" sz="2400" b="1" dirty="0"/>
              </a:p>
              <a:p>
                <a:pPr marL="0" indent="0" algn="ctr">
                  <a:spcBef>
                    <a:spcPts val="1200"/>
                  </a:spcBef>
                  <a:buNone/>
                </a:pPr>
                <a:r>
                  <a:rPr lang="de-AT" altLang="de-DE" sz="2400" b="1" dirty="0"/>
                  <a:t>Beispiel zur optimalen Ausgestaltung von Anreiz- und Entlohnungssystemen:</a:t>
                </a:r>
              </a:p>
              <a:p>
                <a:pPr marL="0" indent="0" algn="ctr">
                  <a:spcBef>
                    <a:spcPts val="1200"/>
                  </a:spcBef>
                  <a:buNone/>
                </a:pPr>
                <a:endParaRPr lang="en-US" sz="2000" dirty="0"/>
              </a:p>
              <a:p>
                <a:r>
                  <a:rPr lang="de-DE" sz="2400" b="1" dirty="0"/>
                  <a:t>Mögliche Fragestellung: Beurteilung der Performance von Top-Managern</a:t>
                </a:r>
                <a:endParaRPr lang="en-US" sz="2400" dirty="0"/>
              </a:p>
              <a:p>
                <a:pPr lvl="1"/>
                <a:r>
                  <a:rPr lang="de-DE" sz="2200" dirty="0"/>
                  <a:t>Sollen Manager an Gewinn-, Zahlungsgrößen und/oder den Aktienkursverlauf beurteilt werden? Wie sollen die Größen miteinander integriert werden?</a:t>
                </a:r>
              </a:p>
              <a:p>
                <a:pPr marL="0" lvl="0" indent="0">
                  <a:buNone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de-DE" sz="2400" b="1" dirty="0"/>
                  <a:t>Analyse mehrerer Performancemaße (PM)</a:t>
                </a:r>
              </a:p>
              <a:p>
                <a:pPr marL="0" indent="0">
                  <a:buNone/>
                </a:pPr>
                <a:endParaRPr lang="de-DE" sz="2400" b="1" dirty="0"/>
              </a:p>
              <a:p>
                <a:r>
                  <a:rPr lang="de-AT" sz="2400" dirty="0"/>
                  <a:t>Zwei PM stehen dem Prinzipal zur Verfügung:</a:t>
                </a:r>
              </a:p>
              <a:p>
                <a:endParaRPr lang="de-AT" sz="500" dirty="0"/>
              </a:p>
              <a:p>
                <a:pPr marL="0" indent="0">
                  <a:buNone/>
                </a:pPr>
                <a:r>
                  <a:rPr lang="de-AT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AT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AT" sz="2400" dirty="0"/>
                  <a:t> und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AT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de-AT" sz="2400" dirty="0"/>
                  <a:t> </a:t>
                </a:r>
                <a:r>
                  <a:rPr lang="de-DE" sz="2400" dirty="0"/>
                  <a:t>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de-A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0, 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de-A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400" dirty="0"/>
                  <a:t> Kovarianz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endParaRPr lang="de-AT" sz="2400" dirty="0"/>
              </a:p>
              <a:p>
                <a:endParaRPr lang="de-AT" sz="2400" dirty="0"/>
              </a:p>
              <a:p>
                <a:r>
                  <a:rPr lang="de-AT" sz="2400" dirty="0"/>
                  <a:t>Lineare Entlohnung des Managers: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A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A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A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AT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de-AT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de-A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AT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de-AT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A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de-AT" sz="2400" dirty="0">
                  <a:ea typeface="Cambria Math" panose="02040503050406030204" pitchFamily="18" charset="0"/>
                </a:endParaRPr>
              </a:p>
              <a:p>
                <a:pPr marL="541338" lvl="1" indent="0">
                  <a:spcBef>
                    <a:spcPts val="600"/>
                  </a:spcBef>
                  <a:buNone/>
                </a:pPr>
                <a:endParaRPr lang="de-AT" alt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77086" y="827088"/>
                <a:ext cx="10330638" cy="6625951"/>
              </a:xfrm>
              <a:blipFill>
                <a:blip r:embed="rId6"/>
                <a:stretch>
                  <a:fillRect l="-708" r="-17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Anreizsysteme</a:t>
            </a:r>
          </a:p>
        </p:txBody>
      </p:sp>
    </p:spTree>
    <p:extLst>
      <p:ext uri="{BB962C8B-B14F-4D97-AF65-F5344CB8AC3E}">
        <p14:creationId xmlns:p14="http://schemas.microsoft.com/office/powerpoint/2010/main" val="192510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Anreizsysteme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nhaltsplatzhalter 12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94172" y="972319"/>
                <a:ext cx="9937104" cy="5760269"/>
              </a:xfrm>
            </p:spPr>
            <p:txBody>
              <a:bodyPr>
                <a:normAutofit/>
              </a:bodyPr>
              <a:lstStyle/>
              <a:p>
                <a:r>
                  <a:rPr lang="de-AT" sz="2400" dirty="0"/>
                  <a:t>Agent legt Maßnahme nutzenmaximierend fest:</a:t>
                </a:r>
              </a:p>
              <a:p>
                <a:pPr marL="0" indent="0">
                  <a:buNone/>
                </a:pPr>
                <a:r>
                  <a:rPr lang="de-AT" sz="24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de-AT" sz="2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de-AT" sz="240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de-AT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A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AT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A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AT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de-A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de-AT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AT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de-AT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A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AT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AT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de-AT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de-A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de-A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de-A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de-A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A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de-AT" sz="2400" dirty="0"/>
                  <a:t>Prinzipal minimiert Risikoprämie:                                           </a:t>
                </a:r>
              </a:p>
              <a:p>
                <a:pPr marL="541338" lvl="1" indent="0">
                  <a:buNone/>
                </a:pPr>
                <a:r>
                  <a:rPr lang="de-AT" sz="2000" dirty="0"/>
                  <a:t> </a:t>
                </a:r>
                <a14:m>
                  <m:oMath xmlns:m="http://schemas.openxmlformats.org/officeDocument/2006/math"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𝑅𝑃</m:t>
                    </m:r>
                    <m:r>
                      <a:rPr lang="de-AT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AT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AT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de-AT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de-A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de-A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A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AT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de-A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A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de-A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A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de-A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de-A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de-A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AT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AT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AT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de-A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AT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AT" sz="20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de-AT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A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de-A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de-AT" sz="2000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de-A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de-AT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AT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A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AT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A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de-AT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AT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Wenn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AT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AT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de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de-A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AT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A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de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dann</a:t>
                </a:r>
                <a:r>
                  <a:rPr lang="en-US" dirty="0"/>
                  <a:t> </a:t>
                </a:r>
                <a:r>
                  <a:rPr lang="en-US" dirty="0" err="1"/>
                  <a:t>ist</a:t>
                </a:r>
                <a:r>
                  <a:rPr lang="en-US" dirty="0"/>
                  <a:t>                                           und</a:t>
                </a:r>
              </a:p>
              <a:p>
                <a:endParaRPr lang="de-AT" sz="2000" dirty="0"/>
              </a:p>
              <a:p>
                <a:pPr marL="0" indent="0">
                  <a:buNone/>
                </a:pPr>
                <a:endParaRPr lang="de-AT" sz="2000" dirty="0"/>
              </a:p>
              <a:p>
                <a:pPr>
                  <a:spcBef>
                    <a:spcPts val="1800"/>
                  </a:spcBef>
                </a:pPr>
                <a:endParaRPr lang="de-AT" sz="2400" dirty="0"/>
              </a:p>
              <a:p>
                <a:pPr>
                  <a:spcBef>
                    <a:spcPts val="1800"/>
                  </a:spcBef>
                </a:pPr>
                <a:r>
                  <a:rPr lang="de-AT" sz="2400" dirty="0"/>
                  <a:t>Das Verhältnis der Bonuskoeffizienten </a:t>
                </a:r>
                <a:br>
                  <a:rPr lang="de-AT" sz="2400" dirty="0"/>
                </a:br>
                <a:r>
                  <a:rPr lang="de-AT" sz="2400" dirty="0"/>
                  <a:t>ist demnach: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541338" lvl="1" indent="0">
                  <a:buNone/>
                </a:pPr>
                <a:endParaRPr lang="en-US" sz="2000" dirty="0"/>
              </a:p>
              <a:p>
                <a:pPr marL="541338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3" name="Inhaltsplatzhalt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94172" y="972319"/>
                <a:ext cx="9937104" cy="5760269"/>
              </a:xfrm>
              <a:blipFill>
                <a:blip r:embed="rId6"/>
                <a:stretch>
                  <a:fillRect l="-736" t="-84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Grafi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2764" y="3348583"/>
            <a:ext cx="2723809" cy="9238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4292" y="4437795"/>
            <a:ext cx="6674863" cy="85500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724" y="5614944"/>
            <a:ext cx="4085714" cy="1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5076775"/>
            <a:ext cx="149582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1260351"/>
            <a:ext cx="10330638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AT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 Controlling</a:t>
            </a:r>
          </a:p>
          <a:p>
            <a:pPr marL="0" indent="0">
              <a:spcBef>
                <a:spcPts val="1200"/>
              </a:spcBef>
              <a:buNone/>
            </a:pPr>
            <a:endParaRPr lang="de-AT" alt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Spreadsheet Accounting (4 ECTS)</a:t>
            </a:r>
          </a:p>
          <a:p>
            <a:pPr lvl="1">
              <a:spcBef>
                <a:spcPts val="12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Instrumente des Controlling (4 ECTS)</a:t>
            </a:r>
          </a:p>
          <a:p>
            <a:pPr lvl="1">
              <a:spcBef>
                <a:spcPts val="12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Anreizsysteme (4 ECTS)/Wertorientierte Unternehmens-                                                            </a:t>
            </a:r>
            <a:r>
              <a:rPr lang="de-AT" alt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steuerung</a:t>
            </a: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ECTS)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Readings in Management Accounting (4 ECTS)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de-AT" altLang="de-DE" sz="2000" dirty="0"/>
              <a:t>  + 4 ECTS aus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Rechtsfragen der Corporate </a:t>
            </a:r>
            <a:r>
              <a:rPr lang="de-AT" alt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(4 ECTS)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Haftung von Leitungs- und Kontrollorgangen (2 ECTS) 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Wirtschaftsaufsicht (2 ECTS)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Aufbau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52" y="2991694"/>
            <a:ext cx="1595461" cy="212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2" y="972319"/>
            <a:ext cx="1584176" cy="20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14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026220" y="1332359"/>
            <a:ext cx="9339920" cy="4464496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7953375" algn="r"/>
              </a:tabLst>
            </a:pPr>
            <a:r>
              <a:rPr lang="de-AT" sz="5400" b="1" dirty="0"/>
              <a:t>Viel Erfolg für Ihre Vertiefung wünscht Ihnen das Controlling-Team!</a:t>
            </a:r>
            <a:endParaRPr lang="de-DE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7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1260351"/>
            <a:ext cx="10330638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de-AT" alt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 Spreadsheet Accounting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Systeme der Kostenrechnung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(Plan-)Bilanzen, Gewinn und Verlustrechnungen sowie Kapitalflussrechnungen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Hilfe von MS-Excel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integrativer Charakter &amp; Zusammenwirken der Instrumente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Excel-Projekt</a:t>
            </a:r>
          </a:p>
          <a:p>
            <a:pPr>
              <a:spcBef>
                <a:spcPts val="24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FK Instrumente des Controlling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Theorieblöcken und Aufgaben 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der Praxis angewandte Instrumente des Controlling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Sensitivitätsanalysen, Produktionsprogrammplanung 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Excel-Vertiefung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996" y="5148783"/>
            <a:ext cx="1225402" cy="951058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Details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68" y="1620391"/>
            <a:ext cx="2111300" cy="12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52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6400" y="468000"/>
            <a:ext cx="10330638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 Anreizsysteme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Optimale Ausgestaltung von Anreiz- und Entlohnungssystemen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Grundlagen der Agency-Theorie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Überlegungen zur Gestaltung von Anreizsystemen</a:t>
            </a:r>
          </a:p>
          <a:p>
            <a:pPr>
              <a:spcBef>
                <a:spcPts val="1200"/>
              </a:spcBef>
            </a:pPr>
            <a:r>
              <a:rPr lang="de-AT" altLang="de-DE" sz="2400" b="1" dirty="0"/>
              <a:t>FK Wertorientierte Unternehmenssteuerung </a:t>
            </a:r>
          </a:p>
          <a:p>
            <a:pPr lvl="1">
              <a:spcBef>
                <a:spcPts val="1200"/>
              </a:spcBef>
            </a:pPr>
            <a:r>
              <a:rPr lang="de-AT" altLang="de-DE" sz="2000" dirty="0"/>
              <a:t>Kennzahlen- &amp; Werttreibermodelle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/>
              <a:t>Unternehmenswertgenerierung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/>
              <a:t>Anreize für Manager</a:t>
            </a: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Readings in Management Accounting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Vertiefung des Wissens im Bereich Management Accounting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Diskussion der wissenschaftlichen Literatur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Instrumente in der Praxis</a:t>
            </a:r>
          </a:p>
          <a:p>
            <a:pPr>
              <a:spcBef>
                <a:spcPts val="12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 Incentive </a:t>
            </a:r>
            <a:r>
              <a:rPr lang="de-AT" alt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Contracts</a:t>
            </a:r>
            <a:endParaRPr lang="de-AT" altLang="de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Vertragsabschluss mit Agency-Theorie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Diskussion von Transaktionskosten durch asymmetrische Informationen</a:t>
            </a:r>
          </a:p>
          <a:p>
            <a:pPr lvl="1">
              <a:spcBef>
                <a:spcPts val="600"/>
              </a:spcBef>
            </a:pP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964" y="2209933"/>
            <a:ext cx="24003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439" y="4212311"/>
            <a:ext cx="1657350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489255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306140" y="1260351"/>
            <a:ext cx="10201584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AT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Rechtliche Grundlagen:</a:t>
            </a:r>
          </a:p>
          <a:p>
            <a:pPr marL="0" indent="0">
              <a:spcBef>
                <a:spcPts val="1200"/>
              </a:spcBef>
              <a:buNone/>
            </a:pPr>
            <a:endParaRPr lang="de-AT" alt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AT" alt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Für nähere Informationen siehe </a:t>
            </a:r>
            <a:br>
              <a:rPr lang="de-AT" alt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altLang="de-DE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https://privatrecht.univie.ac.at/privat-undwirtschaftsrecht/</a:t>
            </a:r>
            <a:endParaRPr lang="de-AT" alt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de-AT" alt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AT" alt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r>
              <a:rPr lang="de-AT" alt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RdW</a:t>
            </a:r>
            <a:r>
              <a:rPr lang="de-AT" alt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Rechtsfragen der Corporate </a:t>
            </a:r>
            <a:r>
              <a:rPr lang="de-AT" alt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endParaRPr lang="de-AT" altLang="de-DE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AT" alt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 </a:t>
            </a:r>
            <a:r>
              <a:rPr lang="de-AT" alt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RdW</a:t>
            </a:r>
            <a:r>
              <a:rPr lang="de-AT" alt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Haftung von Leitungs- und Kontrollorganen</a:t>
            </a:r>
          </a:p>
          <a:p>
            <a:pPr>
              <a:spcBef>
                <a:spcPts val="1200"/>
              </a:spcBef>
            </a:pPr>
            <a:r>
              <a:rPr lang="de-AT" alt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 </a:t>
            </a:r>
            <a:r>
              <a:rPr lang="de-AT" altLang="de-DE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RdW</a:t>
            </a:r>
            <a:r>
              <a:rPr lang="de-AT" alt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Öffentliche Wirtschaftsaufsicht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0720" y="1548383"/>
            <a:ext cx="1152244" cy="1152244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154759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1260351"/>
            <a:ext cx="10330638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de-AT" altLang="de-D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Controlling</a:t>
            </a:r>
          </a:p>
          <a:p>
            <a:pPr marL="0" indent="0">
              <a:spcBef>
                <a:spcPts val="1200"/>
              </a:spcBef>
              <a:buNone/>
            </a:pP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Wertorientierte Unternehmenssteuerung (4 ECTS)/Anreiz-                                            </a:t>
            </a:r>
            <a:r>
              <a:rPr lang="de-AT" alt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systeme</a:t>
            </a: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 ECTS)</a:t>
            </a:r>
          </a:p>
          <a:p>
            <a:pPr lvl="1">
              <a:spcBef>
                <a:spcPts val="12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Unternehmensbewertung 4 ECTS aus</a:t>
            </a:r>
          </a:p>
          <a:p>
            <a:pPr lvl="2">
              <a:spcBef>
                <a:spcPts val="12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Valuation (4 ECTS)</a:t>
            </a:r>
          </a:p>
          <a:p>
            <a:pPr lvl="2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Abschlussanalyse und Unternehmensbewertung (4 ECTS)</a:t>
            </a:r>
          </a:p>
          <a:p>
            <a:pPr lvl="1">
              <a:spcBef>
                <a:spcPts val="12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Vertiefung in Controlling 8 ECTS aus</a:t>
            </a:r>
          </a:p>
          <a:p>
            <a:pPr lvl="2">
              <a:spcBef>
                <a:spcPts val="12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Praxis des Controlling A (4 ECTS)</a:t>
            </a:r>
          </a:p>
          <a:p>
            <a:pPr lvl="2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Praxis des Controlling B (4 ECTS)</a:t>
            </a:r>
          </a:p>
          <a:p>
            <a:pPr lvl="2">
              <a:spcBef>
                <a:spcPts val="600"/>
              </a:spcBef>
            </a:pPr>
            <a:r>
              <a:rPr lang="de-AT" altLang="de-DE" sz="2000" dirty="0"/>
              <a:t>Incentive </a:t>
            </a:r>
            <a:r>
              <a:rPr lang="de-AT" altLang="de-DE" sz="2000" dirty="0" err="1"/>
              <a:t>Contracts</a:t>
            </a:r>
            <a:r>
              <a:rPr lang="de-AT" altLang="de-DE" sz="2000" dirty="0"/>
              <a:t> (4 ECTS)</a:t>
            </a: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6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Rechtliche Grundlagen (übrige 4 ECTS aus Controlling I)</a:t>
            </a:r>
          </a:p>
          <a:p>
            <a:pPr lvl="1">
              <a:spcBef>
                <a:spcPts val="1200"/>
              </a:spcBef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Seminar in </a:t>
            </a:r>
            <a:r>
              <a:rPr lang="de-AT" alt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Managerial</a:t>
            </a: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4 ECTS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Aufbau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88" y="4973148"/>
            <a:ext cx="1994137" cy="132776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8610" y="2700511"/>
            <a:ext cx="2544515" cy="12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4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8" name="Inhaltsplatzhalter 6"/>
          <p:cNvSpPr>
            <a:spLocks noGrp="1"/>
          </p:cNvSpPr>
          <p:nvPr>
            <p:ph sz="quarter" idx="4"/>
          </p:nvPr>
        </p:nvSpPr>
        <p:spPr>
          <a:xfrm>
            <a:off x="1307774" y="2722306"/>
            <a:ext cx="4050556" cy="25744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AT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Wissenschaftliche</a:t>
            </a:r>
          </a:p>
          <a:p>
            <a:pPr marL="0" indent="0" algn="ctr">
              <a:buNone/>
            </a:pPr>
            <a:r>
              <a:rPr lang="de-AT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Mitarbeiter</a:t>
            </a:r>
          </a:p>
          <a:p>
            <a:pPr marL="0" indent="0" algn="ctr">
              <a:buNone/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Martin Altenburger</a:t>
            </a:r>
          </a:p>
          <a:p>
            <a:pPr marL="0" indent="0" algn="ctr">
              <a:buNone/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Dipl.-Ing. Klaus Haider</a:t>
            </a:r>
          </a:p>
          <a:p>
            <a:pPr marL="0" indent="0" algn="ctr">
              <a:buNone/>
            </a:pPr>
            <a:r>
              <a:rPr lang="de-AT" altLang="de-DE" sz="2000" dirty="0"/>
              <a:t>Dipl.-Ing. Christian Schmid, </a:t>
            </a:r>
            <a:r>
              <a:rPr lang="de-AT" altLang="de-DE" sz="2000" dirty="0" err="1"/>
              <a:t>PhD</a:t>
            </a: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Inhaltsplatzhalter 6"/>
          <p:cNvSpPr txBox="1">
            <a:spLocks/>
          </p:cNvSpPr>
          <p:nvPr/>
        </p:nvSpPr>
        <p:spPr>
          <a:xfrm>
            <a:off x="5562724" y="2722306"/>
            <a:ext cx="4248472" cy="2574403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177800" indent="-177800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7800" algn="l" defTabSz="99569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Externe Lektoren</a:t>
            </a:r>
          </a:p>
          <a:p>
            <a:pPr marL="0" indent="0" algn="ctr">
              <a:buNone/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Dipl.-</a:t>
            </a:r>
            <a:r>
              <a:rPr lang="de-AT" alt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Vw</a:t>
            </a: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Gerhard </a:t>
            </a:r>
            <a:r>
              <a:rPr lang="de-AT" alt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Nenning</a:t>
            </a: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(Stern Stewart &amp; Co, Partner)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Mag. Ahmad </a:t>
            </a:r>
            <a:r>
              <a:rPr lang="de-AT" alt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Pazouki</a:t>
            </a: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AT" alt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Phoron</a:t>
            </a: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Consulting, Senior Consultant)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890316" y="1496127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alt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Lehrstuhlinhaber </a:t>
            </a:r>
            <a:endParaRPr lang="de-AT" altLang="de-DE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AT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Univ.-Prof. Dr. Thomas Pfeiffer</a:t>
            </a:r>
          </a:p>
          <a:p>
            <a:pPr algn="ctr"/>
            <a:endParaRPr lang="de-A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Inhaltsplatzhalter 6"/>
          <p:cNvSpPr txBox="1">
            <a:spLocks/>
          </p:cNvSpPr>
          <p:nvPr/>
        </p:nvSpPr>
        <p:spPr>
          <a:xfrm>
            <a:off x="3464683" y="5364807"/>
            <a:ext cx="3826233" cy="1437942"/>
          </a:xfrm>
          <a:prstGeom prst="rect">
            <a:avLst/>
          </a:prstGeom>
        </p:spPr>
        <p:txBody>
          <a:bodyPr vert="horz" lIns="99569" tIns="49785" rIns="99569" bIns="49785" rtlCol="0">
            <a:noAutofit/>
          </a:bodyPr>
          <a:lstStyle>
            <a:lvl1pPr marL="177800" indent="-177800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7800" algn="l" defTabSz="99569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Sekretariat</a:t>
            </a:r>
          </a:p>
          <a:p>
            <a:pPr marL="0" indent="0" algn="ctr">
              <a:buNone/>
            </a:pPr>
            <a:r>
              <a:rPr lang="de-AT" alt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Karin Steinbrecher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Controlling-Team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26822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468263"/>
            <a:ext cx="10330638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FK Wertorientierte Unternehmenssteuerung </a:t>
            </a:r>
          </a:p>
          <a:p>
            <a:pPr lvl="1">
              <a:spcBef>
                <a:spcPts val="12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Kennzahlen- &amp; Werttreibermodelle</a:t>
            </a:r>
          </a:p>
          <a:p>
            <a:pPr lvl="1">
              <a:spcBef>
                <a:spcPts val="6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Unternehmenswertgenerierung</a:t>
            </a:r>
          </a:p>
          <a:p>
            <a:pPr lvl="1">
              <a:spcBef>
                <a:spcPts val="6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Anreize für Manager</a:t>
            </a:r>
          </a:p>
          <a:p>
            <a:pPr>
              <a:spcBef>
                <a:spcPts val="1200"/>
              </a:spcBef>
            </a:pPr>
            <a:r>
              <a:rPr lang="de-AT" altLang="de-DE" sz="2400" b="1" dirty="0"/>
              <a:t>KU Anreizsysteme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/>
              <a:t>Optimale Ausgestaltung von Anreiz- und Entlohnungssystemen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/>
              <a:t>Grundlagen der Agency-Theorie</a:t>
            </a:r>
          </a:p>
          <a:p>
            <a:pPr lvl="1">
              <a:spcBef>
                <a:spcPts val="600"/>
              </a:spcBef>
            </a:pPr>
            <a:r>
              <a:rPr lang="de-AT" altLang="de-DE" sz="2000" dirty="0"/>
              <a:t>Überlegungen zur Gestaltung von Anreizsystemen</a:t>
            </a:r>
            <a:endParaRPr lang="de-AT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 KFK CF Valuation (E)</a:t>
            </a:r>
          </a:p>
          <a:p>
            <a:pPr lvl="1">
              <a:spcBef>
                <a:spcPts val="12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Aktuelle Unternehmensbewertungsmethoden</a:t>
            </a:r>
          </a:p>
          <a:p>
            <a:pPr lvl="1">
              <a:spcBef>
                <a:spcPts val="6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Exklusive Bewertungsmethoden finanzieller Unternehmen, z.B. Versicherungsgesellschaften</a:t>
            </a:r>
          </a:p>
          <a:p>
            <a:pPr lvl="1">
              <a:spcBef>
                <a:spcPts val="6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Aufarbeitung echter Business-</a:t>
            </a:r>
            <a:r>
              <a:rPr lang="de-AT" alt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AT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 Abschlussanalyse und Unternehmensbewertung</a:t>
            </a:r>
          </a:p>
          <a:p>
            <a:pPr lvl="1">
              <a:spcBef>
                <a:spcPts val="12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 von Jahresabschlüssen und den hierzu erforderlichen Aufbereitungsmaßnahmen</a:t>
            </a:r>
          </a:p>
          <a:p>
            <a:pPr lvl="1">
              <a:spcBef>
                <a:spcPts val="6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Grundlagen der Unternehmensbewertung</a:t>
            </a: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"/>
          <a:stretch>
            <a:fillRect/>
          </a:stretch>
        </p:blipFill>
        <p:spPr bwMode="auto">
          <a:xfrm>
            <a:off x="7794972" y="1836415"/>
            <a:ext cx="155599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Details</a:t>
            </a:r>
          </a:p>
        </p:txBody>
      </p:sp>
    </p:spTree>
    <p:extLst>
      <p:ext uri="{BB962C8B-B14F-4D97-AF65-F5344CB8AC3E}">
        <p14:creationId xmlns:p14="http://schemas.microsoft.com/office/powerpoint/2010/main" val="1999615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1260351"/>
            <a:ext cx="10330638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 Praxis des Controlling A</a:t>
            </a:r>
          </a:p>
          <a:p>
            <a:pPr lvl="1">
              <a:spcBef>
                <a:spcPts val="12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praxisorientierte Lehrveranstaltung</a:t>
            </a:r>
          </a:p>
          <a:p>
            <a:pPr lvl="1">
              <a:spcBef>
                <a:spcPts val="6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 Prozesse in Kostenrechnung und Controlling mittels der Anwendung von SAP (Systems </a:t>
            </a:r>
            <a:r>
              <a:rPr lang="de-AT" alt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alt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 in Data Processing)</a:t>
            </a:r>
          </a:p>
          <a:p>
            <a:pPr>
              <a:spcBef>
                <a:spcPts val="24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UE Praxis im Controlling B</a:t>
            </a:r>
          </a:p>
          <a:p>
            <a:pPr lvl="1">
              <a:spcBef>
                <a:spcPts val="12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Kritische Analyse unterschiedlicher wertorientierter Corporate </a:t>
            </a:r>
            <a:r>
              <a:rPr lang="de-AT" alt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Governance</a:t>
            </a: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Systeme</a:t>
            </a:r>
          </a:p>
          <a:p>
            <a:pPr lvl="1">
              <a:spcBef>
                <a:spcPts val="6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Fallbeispiele</a:t>
            </a:r>
          </a:p>
          <a:p>
            <a:pPr lvl="1">
              <a:spcBef>
                <a:spcPts val="6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Gruppenarbeit</a:t>
            </a:r>
          </a:p>
          <a:p>
            <a:pPr>
              <a:spcBef>
                <a:spcPts val="24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Seminar in </a:t>
            </a:r>
            <a:r>
              <a:rPr lang="de-AT" alt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Managerial</a:t>
            </a: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(E)</a:t>
            </a:r>
          </a:p>
          <a:p>
            <a:pPr lvl="1">
              <a:spcBef>
                <a:spcPts val="12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jeweils aktuelle Themen der modernen Controlling-Forschung </a:t>
            </a:r>
          </a:p>
          <a:p>
            <a:pPr lvl="1">
              <a:spcBef>
                <a:spcPts val="6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Erarbeitung einer Forschungsfrage</a:t>
            </a:r>
          </a:p>
          <a:p>
            <a:pPr lvl="1">
              <a:spcBef>
                <a:spcPts val="600"/>
              </a:spcBef>
            </a:pPr>
            <a:r>
              <a:rPr lang="de-AT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Wissenschaftliche Diskussionsrunde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675" y="1836415"/>
            <a:ext cx="938865" cy="481626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Details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980" y="5508823"/>
            <a:ext cx="1437399" cy="96015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567" y="1260351"/>
            <a:ext cx="2598812" cy="129940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7113" y="4644727"/>
            <a:ext cx="2225824" cy="4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6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086" y="108223"/>
            <a:ext cx="7545878" cy="9700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AT" altLang="de-DE" sz="3600" b="1" dirty="0"/>
              <a:t>Warum Controlling?</a:t>
            </a:r>
            <a:endParaRPr lang="de-AT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1260351"/>
            <a:ext cx="10330638" cy="619268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AT" alt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Basisbausteine</a:t>
            </a:r>
            <a:r>
              <a:rPr lang="de-AT" altLang="de-DE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für diverse Management- &amp; Steuerungstätigkeiten in Unternehmen sowie für Beratungstätigkeiten</a:t>
            </a:r>
            <a:endParaRPr lang="de-AT" altLang="de-DE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lvl="1" indent="0" algn="ctr">
              <a:lnSpc>
                <a:spcPct val="120000"/>
              </a:lnSpc>
              <a:buNone/>
            </a:pPr>
            <a:r>
              <a:rPr lang="en-US" altLang="de-DE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AT" altLang="de-DE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Klassische betriebswirtschaftliche Fächer (wie zum Beispiel Unternehmensführung und Controlling…) werden derzeit in fast allen Sparten nachgefragt, wodurch die Arbeitsmarktchancen in diesen Aufgabenbereichen…relativ gut sind.</a:t>
            </a:r>
            <a:r>
              <a:rPr lang="en-US" altLang="de-DE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de-DE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AT" alt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Berufschancen</a:t>
            </a:r>
            <a:r>
              <a:rPr lang="de-AT" altLang="de-DE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für Controller: gerade in Krisenzeiten verstärkt gesucht</a:t>
            </a:r>
          </a:p>
          <a:p>
            <a:pPr marL="541338" lvl="1" indent="0" algn="ctr">
              <a:lnSpc>
                <a:spcPct val="120000"/>
              </a:lnSpc>
              <a:buNone/>
            </a:pPr>
            <a:r>
              <a:rPr lang="en-US" altLang="de-DE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de-AT" altLang="de-DE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 den häufigsten Einsatzbereichen von </a:t>
            </a:r>
            <a:r>
              <a:rPr lang="de-AT" altLang="de-DE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JungabsolventInnen</a:t>
            </a:r>
            <a:r>
              <a:rPr lang="de-AT" altLang="de-DE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zählen das Finanz- und Rechnungswesen und das Controlling.</a:t>
            </a:r>
            <a:r>
              <a:rPr lang="en-US" altLang="de-DE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AT" alt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(AMS)</a:t>
            </a:r>
          </a:p>
          <a:p>
            <a:pPr>
              <a:buFontTx/>
              <a:buNone/>
            </a:pP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AT" altLang="de-DE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Berufsprofile</a:t>
            </a:r>
            <a:r>
              <a:rPr lang="de-AT" altLang="de-DE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de-AT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Unternehmensberatung</a:t>
            </a:r>
          </a:p>
          <a:p>
            <a:pPr lvl="1">
              <a:lnSpc>
                <a:spcPct val="120000"/>
              </a:lnSpc>
            </a:pPr>
            <a:r>
              <a:rPr lang="de-AT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Stabs- und Linienfunktionen in allen Unternehmensbereichen</a:t>
            </a:r>
          </a:p>
          <a:p>
            <a:pPr lvl="1">
              <a:lnSpc>
                <a:spcPct val="120000"/>
              </a:lnSpc>
            </a:pPr>
            <a:r>
              <a:rPr lang="de-AT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Führungsverantwortung in Organisationen (Unternehmenssteuerung &amp; Unternehmensplanung, Controlling, Geschäftsleitung)</a:t>
            </a:r>
          </a:p>
          <a:p>
            <a:pPr lvl="1">
              <a:lnSpc>
                <a:spcPct val="120000"/>
              </a:lnSpc>
            </a:pPr>
            <a:r>
              <a:rPr lang="de-AT" alt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Wirtschaftstreuhandunternehmen (Steuerberatung &amp; Wirtschaftsprüfung)</a:t>
            </a:r>
          </a:p>
        </p:txBody>
      </p:sp>
    </p:spTree>
    <p:extLst>
      <p:ext uri="{BB962C8B-B14F-4D97-AF65-F5344CB8AC3E}">
        <p14:creationId xmlns:p14="http://schemas.microsoft.com/office/powerpoint/2010/main" val="268228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1260351"/>
            <a:ext cx="10330638" cy="6192688"/>
          </a:xfrm>
        </p:spPr>
        <p:txBody>
          <a:bodyPr>
            <a:normAutofit/>
          </a:bodyPr>
          <a:lstStyle/>
          <a:p>
            <a:endParaRPr lang="de-AT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Sehr vielschichtiges Berufsbild</a:t>
            </a:r>
          </a:p>
          <a:p>
            <a:pPr>
              <a:spcBef>
                <a:spcPts val="2400"/>
              </a:spcBef>
            </a:pPr>
            <a:r>
              <a:rPr lang="de-AT" altLang="de-DE" sz="2400" dirty="0"/>
              <a:t>Gängige Controlling-Aufgaben sind</a:t>
            </a:r>
          </a:p>
          <a:p>
            <a:pPr lvl="1"/>
            <a:r>
              <a:rPr lang="de-AT" altLang="de-DE" sz="2200" dirty="0"/>
              <a:t>Überwachung und Steuerung von Betriebsabläufen</a:t>
            </a:r>
          </a:p>
          <a:p>
            <a:pPr lvl="1"/>
            <a:r>
              <a:rPr lang="de-AT" altLang="de-DE" sz="2200" dirty="0"/>
              <a:t>Erfassung, Aufbereitung und Auswertung von Daten</a:t>
            </a:r>
          </a:p>
          <a:p>
            <a:pPr lvl="1"/>
            <a:r>
              <a:rPr lang="de-AT" altLang="de-DE" sz="2200" dirty="0"/>
              <a:t>Kommunikation und Abstimmung mit dem Management</a:t>
            </a:r>
          </a:p>
          <a:p>
            <a:pPr>
              <a:spcBef>
                <a:spcPts val="0"/>
              </a:spcBef>
            </a:pPr>
            <a:endParaRPr lang="de-AT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Management sieht Controller als</a:t>
            </a:r>
          </a:p>
          <a:p>
            <a:pPr lvl="1"/>
            <a:r>
              <a:rPr lang="de-AT" alt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 Berater</a:t>
            </a:r>
          </a:p>
          <a:p>
            <a:pPr lvl="1"/>
            <a:r>
              <a:rPr lang="de-AT" alt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Wirtschaftliches Gewissen</a:t>
            </a:r>
          </a:p>
          <a:p>
            <a:pPr lvl="1"/>
            <a:r>
              <a:rPr lang="de-AT" alt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Inspekteure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5220791"/>
            <a:ext cx="3335338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Controller – Jobbeschreibung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940" y="1548383"/>
            <a:ext cx="2373486" cy="157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2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1260351"/>
            <a:ext cx="10330638" cy="6048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AT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Vertiefung hat einen </a:t>
            </a:r>
            <a:r>
              <a:rPr lang="de-AT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analytischen Schwerpunkt</a:t>
            </a:r>
          </a:p>
          <a:p>
            <a:endParaRPr lang="de-AT" altLang="de-D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AT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Vorausgesetzt wird… </a:t>
            </a:r>
          </a:p>
          <a:p>
            <a:pPr marL="358775" indent="-179388">
              <a:lnSpc>
                <a:spcPct val="150000"/>
              </a:lnSpc>
              <a:spcBef>
                <a:spcPts val="600"/>
              </a:spcBef>
            </a:pP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Professionalität und </a:t>
            </a:r>
            <a:r>
              <a:rPr lang="de-AT" altLang="de-DE" sz="2400" dirty="0"/>
              <a:t>Eigenständigkeit</a:t>
            </a: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8775" indent="-179388">
              <a:lnSpc>
                <a:spcPct val="150000"/>
              </a:lnSpc>
              <a:spcBef>
                <a:spcPts val="600"/>
              </a:spcBef>
            </a:pPr>
            <a:r>
              <a:rPr lang="de-AT" altLang="de-DE" sz="2400" dirty="0"/>
              <a:t>Engagement und </a:t>
            </a:r>
            <a:r>
              <a:rPr lang="de-AT" altLang="de-DE" sz="2400" b="1" dirty="0"/>
              <a:t>genügend Zeit </a:t>
            </a:r>
            <a:r>
              <a:rPr lang="de-AT" altLang="de-DE" sz="2400" dirty="0"/>
              <a:t>für die Vertiefung!</a:t>
            </a:r>
            <a:endParaRPr lang="de-AT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indent="-179388">
              <a:lnSpc>
                <a:spcPct val="150000"/>
              </a:lnSpc>
              <a:spcBef>
                <a:spcPts val="600"/>
              </a:spcBef>
            </a:pP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 vertieftes Interesse für </a:t>
            </a: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mathematische Methoden und </a:t>
            </a:r>
            <a:b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zusätzlich hohe Zahlenaffinität </a:t>
            </a:r>
          </a:p>
          <a:p>
            <a:pPr marL="358775" indent="-179388">
              <a:lnSpc>
                <a:spcPct val="150000"/>
              </a:lnSpc>
              <a:spcBef>
                <a:spcPts val="600"/>
              </a:spcBef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Logisch-analytisches</a:t>
            </a: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Denkvermögen</a:t>
            </a:r>
          </a:p>
          <a:p>
            <a:pPr marL="358775" indent="-179388">
              <a:lnSpc>
                <a:spcPct val="150000"/>
              </a:lnSpc>
              <a:spcBef>
                <a:spcPts val="600"/>
              </a:spcBef>
            </a:pP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Fähigkeit zur </a:t>
            </a: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kritischen</a:t>
            </a: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Hinterfragung von Problemstellungen </a:t>
            </a:r>
          </a:p>
          <a:p>
            <a:pPr marL="358775" indent="-179388">
              <a:lnSpc>
                <a:spcPct val="150000"/>
              </a:lnSpc>
              <a:spcBef>
                <a:spcPts val="600"/>
              </a:spcBef>
            </a:pP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Sorgfältiger Umgang mit </a:t>
            </a: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quantitativen Daten </a:t>
            </a:r>
          </a:p>
          <a:p>
            <a:pPr marL="358775" indent="-179388">
              <a:lnSpc>
                <a:spcPct val="150000"/>
              </a:lnSpc>
              <a:spcBef>
                <a:spcPts val="600"/>
              </a:spcBef>
            </a:pP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Vorkenntnisse in Excel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Anforderungsprofil</a:t>
            </a:r>
          </a:p>
        </p:txBody>
      </p:sp>
      <p:pic>
        <p:nvPicPr>
          <p:cNvPr id="11" name="Picture 5" descr="MCj02390130000[1]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2" y="4788743"/>
            <a:ext cx="1758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66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1260351"/>
            <a:ext cx="10330638" cy="61926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endParaRPr lang="de-AT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Vermittlung von </a:t>
            </a: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theoretischem</a:t>
            </a: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praktischem Wissen </a:t>
            </a: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Bereich Controlling bzw. interne Unternehmensrechnung &amp; -steuerung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Vermittlung von wichtigen </a:t>
            </a:r>
            <a:r>
              <a:rPr lang="de-AT" altLang="de-DE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Controllinganwendungen</a:t>
            </a: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-kenntnissen</a:t>
            </a: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(z.B.: MS Excel, SAP)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AT" alt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Didaktik: </a:t>
            </a: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Vorlesungen, Seminare, Einheiten im </a:t>
            </a:r>
            <a:b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EDV-Labor, Einzel- &amp; Gruppenarbeiten, Klausuren, </a:t>
            </a:r>
            <a:b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Präsentationen, etc.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AT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Weitere Informationen rund um Controlling im Master</a:t>
            </a:r>
            <a:r>
              <a:rPr lang="de-AT" altLang="de-DE" sz="2400" dirty="0"/>
              <a:t>:</a:t>
            </a:r>
            <a:br>
              <a:rPr lang="de-AT" altLang="de-DE" sz="2400" dirty="0"/>
            </a:br>
            <a:r>
              <a:rPr lang="de-AT" altLang="de-DE" sz="2400" dirty="0">
                <a:hlinkClick r:id="rId6"/>
              </a:rPr>
              <a:t>https://controlling.univie.ac.at/master/</a:t>
            </a:r>
            <a:r>
              <a:rPr lang="de-AT" altLang="de-DE" sz="2400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AT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7086" y="108223"/>
            <a:ext cx="7473870" cy="970049"/>
          </a:xfrm>
          <a:prstGeom prst="rect">
            <a:avLst/>
          </a:prstGeom>
        </p:spPr>
        <p:txBody>
          <a:bodyPr vert="horz" lIns="99569" tIns="49785" rIns="99569" bIns="49785" rtlCol="0" anchor="t">
            <a:no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Controlling im Master – Informationen</a:t>
            </a:r>
          </a:p>
        </p:txBody>
      </p:sp>
      <p:pic>
        <p:nvPicPr>
          <p:cNvPr id="7" name="Picture 5" descr="MCj0432632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060" y="3852639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48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 fontScale="92500" lnSpcReduction="20000"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Neuer Aufbau des Masters Controlling ab dem WS 2019/2020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77086" y="1332359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neue Aufbau des Masters Controlling gilt für ALLE Studierende. Auch bei Studienbeginn vor dem WS 2019/2020.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9374" y="1428586"/>
            <a:ext cx="7689894" cy="63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0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1260351"/>
            <a:ext cx="10330638" cy="619268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de-AT" altLang="de-DE" sz="2400" b="1" dirty="0"/>
          </a:p>
          <a:p>
            <a:pPr marL="0" indent="0">
              <a:spcBef>
                <a:spcPts val="1200"/>
              </a:spcBef>
              <a:buNone/>
            </a:pPr>
            <a:r>
              <a:rPr lang="de-AT" altLang="de-DE" sz="2400" b="1" dirty="0"/>
              <a:t>Beispiel 1:</a:t>
            </a:r>
          </a:p>
          <a:p>
            <a:pPr lvl="1">
              <a:spcBef>
                <a:spcPts val="2400"/>
              </a:spcBef>
            </a:pPr>
            <a:r>
              <a:rPr lang="de-DE" dirty="0"/>
              <a:t>Erstellen Sie einen Absatz- und Materialplan sowie einen Plan der Betriebs- und sonstigen Kosten für das Jahr 202</a:t>
            </a:r>
            <a:r>
              <a:rPr lang="de-AT" dirty="0"/>
              <a:t>1</a:t>
            </a:r>
          </a:p>
          <a:p>
            <a:pPr lvl="1">
              <a:spcBef>
                <a:spcPts val="2400"/>
              </a:spcBef>
            </a:pPr>
            <a:r>
              <a:rPr lang="de-DE" dirty="0"/>
              <a:t>Berechnen Sie die zu erwartenden Herstellkosten des Umsatzes und jene der Bestandsveränderung sowie die Kosten für Verwaltung und Vertrieb für das Jahr 202</a:t>
            </a:r>
            <a:r>
              <a:rPr lang="de-AT" dirty="0"/>
              <a:t>1</a:t>
            </a:r>
          </a:p>
          <a:p>
            <a:pPr lvl="1">
              <a:spcBef>
                <a:spcPts val="2400"/>
              </a:spcBef>
            </a:pPr>
            <a:r>
              <a:rPr lang="de-DE" dirty="0"/>
              <a:t>Erstellen Sie ein komplettes Master-Budget (mit Leistungsbudget, Finanzplan und Planbilanz) für das Jahr 202</a:t>
            </a:r>
            <a:r>
              <a:rPr lang="de-AT" dirty="0"/>
              <a:t>1</a:t>
            </a:r>
          </a:p>
          <a:p>
            <a:pPr marL="541338" lvl="1" indent="0">
              <a:spcBef>
                <a:spcPts val="600"/>
              </a:spcBef>
              <a:buNone/>
            </a:pPr>
            <a:endParaRPr lang="de-AT" alt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Spreadsheet Accounting</a:t>
            </a:r>
          </a:p>
        </p:txBody>
      </p:sp>
    </p:spTree>
    <p:extLst>
      <p:ext uri="{BB962C8B-B14F-4D97-AF65-F5344CB8AC3E}">
        <p14:creationId xmlns:p14="http://schemas.microsoft.com/office/powerpoint/2010/main" val="56196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7" t="1761" r="22830" b="-1761"/>
          <a:stretch/>
        </p:blipFill>
        <p:spPr>
          <a:xfrm>
            <a:off x="0" y="900311"/>
            <a:ext cx="2769374" cy="6624000"/>
          </a:xfrm>
          <a:prstGeom prst="rect">
            <a:avLst/>
          </a:prstGeom>
          <a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effectLst/>
        </p:spPr>
      </p:pic>
      <p:sp>
        <p:nvSpPr>
          <p:cNvPr id="3" name="Inhaltsplatzhalter 2"/>
          <p:cNvSpPr>
            <a:spLocks noGrp="1"/>
          </p:cNvSpPr>
          <p:nvPr>
            <p:ph sz="quarter" idx="4"/>
          </p:nvPr>
        </p:nvSpPr>
        <p:spPr>
          <a:xfrm>
            <a:off x="177086" y="1260351"/>
            <a:ext cx="10330638" cy="61926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de-AT" altLang="de-DE" sz="2400" b="1" dirty="0"/>
              <a:t>Beispiel </a:t>
            </a:r>
            <a:r>
              <a:rPr lang="en-US" altLang="de-DE" sz="2400" b="1" dirty="0"/>
              <a:t>2: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Simulation des Nettoumsatzes für das kommende Jahr sowie Auswirkung auf den </a:t>
            </a:r>
            <a:r>
              <a:rPr lang="de-DE" sz="2000" dirty="0" err="1"/>
              <a:t>RoI</a:t>
            </a:r>
            <a:r>
              <a:rPr lang="de-DE" sz="2000" dirty="0"/>
              <a:t> 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Annahmen:</a:t>
            </a:r>
          </a:p>
          <a:p>
            <a:pPr lvl="2"/>
            <a:r>
              <a:rPr lang="de-DE" sz="2000" dirty="0"/>
              <a:t>Absatzmenge normalverteilt </a:t>
            </a:r>
          </a:p>
          <a:p>
            <a:pPr lvl="2"/>
            <a:r>
              <a:rPr lang="de-DE" sz="2000" dirty="0"/>
              <a:t>Mittelwert 11.000 Stück</a:t>
            </a:r>
          </a:p>
          <a:p>
            <a:pPr lvl="2"/>
            <a:r>
              <a:rPr lang="de-DE" sz="2000" dirty="0"/>
              <a:t>Standardabweichung 500 Stück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Führen Sie folgende </a:t>
            </a:r>
            <a:r>
              <a:rPr lang="de-AT" sz="2000" dirty="0"/>
              <a:t>Auswertungen durch:</a:t>
            </a:r>
          </a:p>
          <a:p>
            <a:pPr lvl="2"/>
            <a:r>
              <a:rPr lang="de-DE" sz="2000" dirty="0"/>
              <a:t>Mittelwert, Standardabweichung, Minimum/Maximum und 95%-Konfidenzintervall des Absatzes, des Nettoumsatzes und des </a:t>
            </a:r>
            <a:r>
              <a:rPr lang="de-DE" sz="2000" dirty="0" err="1"/>
              <a:t>RoI</a:t>
            </a:r>
            <a:r>
              <a:rPr lang="de-DE" sz="2000" dirty="0"/>
              <a:t> mithilfe einer Simulation mit 100 Iterationen</a:t>
            </a:r>
          </a:p>
          <a:p>
            <a:pPr lvl="2"/>
            <a:r>
              <a:rPr lang="de-DE" sz="2000" dirty="0"/>
              <a:t>Klassifizierung der simulierten </a:t>
            </a:r>
            <a:r>
              <a:rPr lang="de-DE" sz="2000" dirty="0" err="1"/>
              <a:t>RoI</a:t>
            </a:r>
            <a:r>
              <a:rPr lang="de-DE" sz="2000" dirty="0"/>
              <a:t>-Daten und grafische Darstellung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77086" y="108223"/>
            <a:ext cx="7545878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 defTabSz="99569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1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de-AT" altLang="de-DE" sz="3600" b="1" dirty="0"/>
              <a:t>Spreadsheet Accounting</a:t>
            </a:r>
          </a:p>
        </p:txBody>
      </p:sp>
    </p:spTree>
    <p:extLst>
      <p:ext uri="{BB962C8B-B14F-4D97-AF65-F5344CB8AC3E}">
        <p14:creationId xmlns:p14="http://schemas.microsoft.com/office/powerpoint/2010/main" val="1163253224"/>
      </p:ext>
    </p:extLst>
  </p:cSld>
  <p:clrMapOvr>
    <a:masterClrMapping/>
  </p:clrMapOvr>
</p:sld>
</file>

<file path=ppt/theme/theme1.xml><?xml version="1.0" encoding="utf-8"?>
<a:theme xmlns:a="http://schemas.openxmlformats.org/drawingml/2006/main" name="Überschrift in Cambria 50">
  <a:themeElements>
    <a:clrScheme name="Universität Wien">
      <a:dk1>
        <a:srgbClr val="000000"/>
      </a:dk1>
      <a:lt1>
        <a:sysClr val="window" lastClr="FFFFFF"/>
      </a:lt1>
      <a:dk2>
        <a:srgbClr val="595959"/>
      </a:dk2>
      <a:lt2>
        <a:srgbClr val="F2F2F2"/>
      </a:lt2>
      <a:accent1>
        <a:srgbClr val="006699"/>
      </a:accent1>
      <a:accent2>
        <a:srgbClr val="3988B0"/>
      </a:accent2>
      <a:accent3>
        <a:srgbClr val="71AAC6"/>
      </a:accent3>
      <a:accent4>
        <a:srgbClr val="AACCDD"/>
      </a:accent4>
      <a:accent5>
        <a:srgbClr val="E3EEF4"/>
      </a:accent5>
      <a:accent6>
        <a:srgbClr val="06547D"/>
      </a:accent6>
      <a:hlink>
        <a:srgbClr val="006699"/>
      </a:hlink>
      <a:folHlink>
        <a:srgbClr val="006699"/>
      </a:folHlink>
    </a:clrScheme>
    <a:fontScheme name="Universität Wien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Überschrift in Cambria 50</Template>
  <TotalTime>0</TotalTime>
  <Words>1254</Words>
  <Application>Microsoft Office PowerPoint</Application>
  <PresentationFormat>Benutzerdefiniert</PresentationFormat>
  <Paragraphs>281</Paragraphs>
  <Slides>21</Slides>
  <Notes>19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Times New Roman</vt:lpstr>
      <vt:lpstr>Wingdings</vt:lpstr>
      <vt:lpstr>Überschrift in Cambria 50</vt:lpstr>
      <vt:lpstr>PowerPoint-Präsentation</vt:lpstr>
      <vt:lpstr>PowerPoint-Präsentation</vt:lpstr>
      <vt:lpstr>Warum Controlling?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KFK Controlling Lehrstuhl für Controlling Institut für Betriebswirtschaftslehre</dc:title>
  <dc:creator>Sonja</dc:creator>
  <cp:lastModifiedBy>User</cp:lastModifiedBy>
  <cp:revision>197</cp:revision>
  <cp:lastPrinted>2017-03-03T08:01:15Z</cp:lastPrinted>
  <dcterms:created xsi:type="dcterms:W3CDTF">2014-03-13T07:49:01Z</dcterms:created>
  <dcterms:modified xsi:type="dcterms:W3CDTF">2021-11-18T10:58:00Z</dcterms:modified>
</cp:coreProperties>
</file>